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th-TH"/>
    </a:defPPr>
    <a:lvl1pPr marL="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F3F"/>
    <a:srgbClr val="0000FF"/>
    <a:srgbClr val="FF7C8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ลักษณะ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ลักษณะชุดรูปแบบ 1 - เน้น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8603FDC-E32A-4AB5-989C-0864C3EAD2B8}" styleName="ลักษณะชุดรูปแบบ 2 - เน้น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ลักษณะชุดรูปแบบ 1 - เน้น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38B1855-1B75-4FBE-930C-398BA8C253C6}" styleName="ลักษณะชุดรูปแบบ 2 - เน้น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ลักษณะชุดรูปแบบ 2 - เน้น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750" autoAdjust="0"/>
    <p:restoredTop sz="94671" autoAdjust="0"/>
  </p:normalViewPr>
  <p:slideViewPr>
    <p:cSldViewPr>
      <p:cViewPr varScale="1">
        <p:scale>
          <a:sx n="92" d="100"/>
          <a:sy n="92" d="100"/>
        </p:scale>
        <p:origin x="190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80BCD5-C829-4B00-8B99-F092C42BC85E}" type="datetimeFigureOut">
              <a:rPr lang="th-TH" smtClean="0"/>
              <a:t>15/06/64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1BE3D97-24B9-4A0A-AB5C-8CD9ECC7747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02833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49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97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546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395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243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092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940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788" algn="l" defTabSz="95769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BE3D97-24B9-4A0A-AB5C-8CD9ECC77471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33020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1" y="2130429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5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2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0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15/06/64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4009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15/06/64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42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1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15/06/64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6563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15/06/64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11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4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4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5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3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2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0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94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7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15/06/64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8685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1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15/06/64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8577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49" indent="0">
              <a:buNone/>
              <a:defRPr sz="2100" b="1"/>
            </a:lvl2pPr>
            <a:lvl3pPr marL="957697" indent="0">
              <a:buNone/>
              <a:defRPr sz="1900" b="1"/>
            </a:lvl3pPr>
            <a:lvl4pPr marL="1436546" indent="0">
              <a:buNone/>
              <a:defRPr sz="1600" b="1"/>
            </a:lvl4pPr>
            <a:lvl5pPr marL="1915395" indent="0">
              <a:buNone/>
              <a:defRPr sz="1600" b="1"/>
            </a:lvl5pPr>
            <a:lvl6pPr marL="2394243" indent="0">
              <a:buNone/>
              <a:defRPr sz="1600" b="1"/>
            </a:lvl6pPr>
            <a:lvl7pPr marL="2873092" indent="0">
              <a:buNone/>
              <a:defRPr sz="1600" b="1"/>
            </a:lvl7pPr>
            <a:lvl8pPr marL="3351940" indent="0">
              <a:buNone/>
              <a:defRPr sz="1600" b="1"/>
            </a:lvl8pPr>
            <a:lvl9pPr marL="3830788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15/06/64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8758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15/06/64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880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15/06/64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1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4" y="273051"/>
            <a:ext cx="3008313" cy="116205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15/06/64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9734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49" indent="0">
              <a:buNone/>
              <a:defRPr sz="2900"/>
            </a:lvl2pPr>
            <a:lvl3pPr marL="957697" indent="0">
              <a:buNone/>
              <a:defRPr sz="2500"/>
            </a:lvl3pPr>
            <a:lvl4pPr marL="1436546" indent="0">
              <a:buNone/>
              <a:defRPr sz="2100"/>
            </a:lvl4pPr>
            <a:lvl5pPr marL="1915395" indent="0">
              <a:buNone/>
              <a:defRPr sz="2100"/>
            </a:lvl5pPr>
            <a:lvl6pPr marL="2394243" indent="0">
              <a:buNone/>
              <a:defRPr sz="2100"/>
            </a:lvl6pPr>
            <a:lvl7pPr marL="2873092" indent="0">
              <a:buNone/>
              <a:defRPr sz="2100"/>
            </a:lvl7pPr>
            <a:lvl8pPr marL="3351940" indent="0">
              <a:buNone/>
              <a:defRPr sz="2100"/>
            </a:lvl8pPr>
            <a:lvl9pPr marL="3830788" indent="0">
              <a:buNone/>
              <a:defRPr sz="21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500"/>
            </a:lvl1pPr>
            <a:lvl2pPr marL="478849" indent="0">
              <a:buNone/>
              <a:defRPr sz="1300"/>
            </a:lvl2pPr>
            <a:lvl3pPr marL="957697" indent="0">
              <a:buNone/>
              <a:defRPr sz="1000"/>
            </a:lvl3pPr>
            <a:lvl4pPr marL="1436546" indent="0">
              <a:buNone/>
              <a:defRPr sz="1000"/>
            </a:lvl4pPr>
            <a:lvl5pPr marL="1915395" indent="0">
              <a:buNone/>
              <a:defRPr sz="1000"/>
            </a:lvl5pPr>
            <a:lvl6pPr marL="2394243" indent="0">
              <a:buNone/>
              <a:defRPr sz="1000"/>
            </a:lvl6pPr>
            <a:lvl7pPr marL="2873092" indent="0">
              <a:buNone/>
              <a:defRPr sz="1000"/>
            </a:lvl7pPr>
            <a:lvl8pPr marL="3351940" indent="0">
              <a:buNone/>
              <a:defRPr sz="1000"/>
            </a:lvl8pPr>
            <a:lvl9pPr marL="3830788" indent="0">
              <a:buNone/>
              <a:defRPr sz="1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A79B6-6822-485B-AED0-F9D0DBD358CB}" type="datetimeFigureOut">
              <a:rPr lang="th-TH" smtClean="0"/>
              <a:t>15/06/64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24231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7C80"/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41"/>
            <a:ext cx="8229600" cy="1143001"/>
          </a:xfrm>
          <a:prstGeom prst="rect">
            <a:avLst/>
          </a:prstGeom>
        </p:spPr>
        <p:txBody>
          <a:bodyPr vert="horz" lIns="95770" tIns="47885" rIns="95770" bIns="47885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5770" tIns="47885" rIns="95770" bIns="47885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1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A79B6-6822-485B-AED0-F9D0DBD358CB}" type="datetimeFigureOut">
              <a:rPr lang="th-TH" smtClean="0"/>
              <a:t>15/06/64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5770" tIns="47885" rIns="95770" bIns="478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BCF55-23B8-43A7-9283-9B241F56DE0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706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97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37" indent="-359137" algn="l" defTabSz="957697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129" indent="-299280" algn="l" defTabSz="957697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121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970" indent="-239424" algn="l" defTabSz="957697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819" indent="-239424" algn="l" defTabSz="957697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668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16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6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14" indent="-239424" algn="l" defTabSz="957697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49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97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46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395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43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092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40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788" algn="l" defTabSz="957697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95000">
              <a:schemeClr val="bg1">
                <a:lumMod val="95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กลุ่ม 4"/>
          <p:cNvGrpSpPr/>
          <p:nvPr/>
        </p:nvGrpSpPr>
        <p:grpSpPr>
          <a:xfrm>
            <a:off x="0" y="6021288"/>
            <a:ext cx="9144000" cy="836712"/>
            <a:chOff x="0" y="4395355"/>
            <a:chExt cx="9144000" cy="748145"/>
          </a:xfrm>
        </p:grpSpPr>
        <p:pic>
          <p:nvPicPr>
            <p:cNvPr id="102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0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2607494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/>
            <a:stretch/>
          </p:blipFill>
          <p:spPr bwMode="auto">
            <a:xfrm>
              <a:off x="5214988" y="4395355"/>
              <a:ext cx="2607494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C:\Users\Administrator\Desktop\pngtree-hand-drawn-cartoon-house-print-ad-image_148888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302" r="49318"/>
            <a:stretch/>
          </p:blipFill>
          <p:spPr bwMode="auto">
            <a:xfrm>
              <a:off x="7822482" y="4395355"/>
              <a:ext cx="1321518" cy="748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0" name="ตาราง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556127"/>
              </p:ext>
            </p:extLst>
          </p:nvPr>
        </p:nvGraphicFramePr>
        <p:xfrm>
          <a:off x="278396" y="1916832"/>
          <a:ext cx="2952328" cy="1656184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952328"/>
              </a:tblGrid>
              <a:tr h="429826">
                <a:tc>
                  <a:txBody>
                    <a:bodyPr/>
                    <a:lstStyle/>
                    <a:p>
                      <a:pPr algn="ctr"/>
                      <a:r>
                        <a:rPr lang="th-TH" sz="2000" b="1" dirty="0" smtClean="0">
                          <a:solidFill>
                            <a:srgbClr val="FFFF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ภาษีที่ดินและสิ่งปลูกสร้าง</a:t>
                      </a:r>
                      <a:endParaRPr lang="th-TH" sz="2000" b="1" dirty="0">
                        <a:solidFill>
                          <a:srgbClr val="FFFF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226358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ผู้เสียภาษี </a:t>
                      </a:r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เจ้าของที่ดิน/เจ้าของสิ่งปลูกสร้าง</a:t>
                      </a:r>
                    </a:p>
                    <a:p>
                      <a:r>
                        <a:rPr lang="th-TH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</a:t>
                      </a:r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เจ้าของห้องชุด</a:t>
                      </a:r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ผู้ครอบครองทรัพย์สิน</a:t>
                      </a:r>
                    </a:p>
                    <a:p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หรือผู้ที่ทำประโยชน์ในทรัพย์สินของรัฐ</a:t>
                      </a:r>
                    </a:p>
                    <a:p>
                      <a:r>
                        <a:rPr lang="th-TH" sz="1500" b="1" baseline="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(ที่ดิน/สิ่งปลูกสร้าง)</a:t>
                      </a:r>
                      <a:endParaRPr lang="th-TH" sz="1500" b="1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chemeClr val="tx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ตาราง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464657"/>
              </p:ext>
            </p:extLst>
          </p:nvPr>
        </p:nvGraphicFramePr>
        <p:xfrm>
          <a:off x="3396283" y="1168177"/>
          <a:ext cx="5634880" cy="2560320"/>
        </p:xfrm>
        <a:graphic>
          <a:graphicData uri="http://schemas.openxmlformats.org/drawingml/2006/table">
            <a:tbl>
              <a:tblPr lastRow="1" bandRow="1">
                <a:tableStyleId>{284E427A-3D55-4303-BF80-6455036E1DE7}</a:tableStyleId>
              </a:tblPr>
              <a:tblGrid>
                <a:gridCol w="5634880"/>
              </a:tblGrid>
              <a:tr h="288032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ตรวจสอบรายการที่ดินและสิ่งปลูกสร้าง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พฤศจิกายน – ธันวาคม  2563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225544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ประกาศราคาประเมินทุนทรัพย์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 2564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(กำหนดระยะเวลาใหม่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มีนาคม 2564)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451088">
                <a:tc>
                  <a:txBody>
                    <a:bodyPr/>
                    <a:lstStyle/>
                    <a:p>
                      <a:pPr marL="0" marR="0" indent="0" algn="l" defTabSz="9576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แจ้งการประเมินภาษี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มกราคม – กุมภาพันธ์   2564</a:t>
                      </a:r>
                    </a:p>
                    <a:p>
                      <a:pPr marL="0" marR="0" indent="0" algn="l" defTabSz="9576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                     (กำหนดระยะเวลาใหม่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เมษายน 2564)</a:t>
                      </a:r>
                      <a:endParaRPr lang="th-TH" sz="15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232008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ชำระภาษี        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ภายใน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เมษายน 2564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(กำหนดระยะเวลาใหม่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มิถุนายน 2564)</a:t>
                      </a:r>
                      <a:endParaRPr lang="th-TH" sz="15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82097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ผ่อนชำระภาษี                                </a:t>
                      </a:r>
                      <a:r>
                        <a:rPr lang="en-US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เมษายน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– มิถุนายน  2564</a:t>
                      </a:r>
                    </a:p>
                    <a:p>
                      <a:pPr marL="0" marR="0" indent="0" algn="l" defTabSz="95769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5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                                              (กำหนดระยะเวลาใหม่</a:t>
                      </a:r>
                      <a:r>
                        <a:rPr lang="th-TH" sz="1500" b="1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มิถุนายน - สิงหาคม 2564)</a:t>
                      </a:r>
                      <a:endParaRPr lang="th-TH" sz="1500" b="1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ฐานภาษี </a:t>
                      </a:r>
                      <a:r>
                        <a:rPr lang="en-US" sz="150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en-US" sz="15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aseline="0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มูลค่าของที่ดินและสิ่งปลูกสร้าง (ราคาประเมินทุนทรัพย์)</a:t>
                      </a:r>
                      <a:endParaRPr lang="th-TH" sz="15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ตาราง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311077"/>
              </p:ext>
            </p:extLst>
          </p:nvPr>
        </p:nvGraphicFramePr>
        <p:xfrm>
          <a:off x="184498" y="3718178"/>
          <a:ext cx="4573565" cy="1981200"/>
        </p:xfrm>
        <a:graphic>
          <a:graphicData uri="http://schemas.openxmlformats.org/drawingml/2006/table">
            <a:tbl>
              <a:tblPr lastRow="1" bandRow="1">
                <a:tableStyleId>{93296810-A885-4BE3-A3E7-6D5BEEA58F35}</a:tableStyleId>
              </a:tblPr>
              <a:tblGrid>
                <a:gridCol w="4573565"/>
              </a:tblGrid>
              <a:tr h="0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เบี้ยปรับ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: 10%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มาชำระก่อนออกหนังสือแจ้งทวงถาม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53536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: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20%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มาชำระภายในวันที่กำหนดไว้ในหนังสือทวงถาม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63056">
                <a:tc>
                  <a:txBody>
                    <a:bodyPr/>
                    <a:lstStyle/>
                    <a:p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  : 40%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มาชำระเกินวันที่กำหนดไว้ในหนังสือแจ้งทวงถาม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72576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1%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ต่อเดือนที่ค้างชำระ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/>
                </a:tc>
              </a:tr>
              <a:tr h="182096">
                <a:tc>
                  <a:txBody>
                    <a:bodyPr/>
                    <a:lstStyle/>
                    <a:p>
                      <a:r>
                        <a:rPr lang="th-TH" sz="15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บทลงโทษ</a:t>
                      </a: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</a:t>
                      </a:r>
                      <a:r>
                        <a:rPr lang="th-TH" sz="15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เบี้ยปรับ, เงินเพิ่ม, อายัดทรัพย์สินและขายทอดตลาด ระงับการทำนิติกรรมที่ดิน</a:t>
                      </a:r>
                      <a:endParaRPr lang="th-TH" sz="15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 anchor="ctr"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ตาราง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491874"/>
              </p:ext>
            </p:extLst>
          </p:nvPr>
        </p:nvGraphicFramePr>
        <p:xfrm>
          <a:off x="4825531" y="4238724"/>
          <a:ext cx="4104456" cy="198120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4104456"/>
              </a:tblGrid>
              <a:tr h="181105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ยื่นแบบ 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มกราคม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– มีนาคม  2564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ชำระภาษี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ภายใน 15 วัน นับแต่วันรับแจ้งเตือนการประเมิน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ค่าปรับ 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ไม่มายื่นแบบตามกำหนด ปรับ 5,000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– 50,000 บาท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249989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เงินเพิ่ม  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ไม่ชำระเงินภายใน 15 วัน นับแต่วันรับแจ้งประเมิน คิดเงินเพิ่ม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</a:t>
                      </a:r>
                    </a:p>
                    <a:p>
                      <a:pPr algn="l"/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           </a:t>
                      </a:r>
                      <a:r>
                        <a:rPr lang="th-TH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  </a:t>
                      </a:r>
                      <a:r>
                        <a:rPr lang="en-US" sz="15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2%</a:t>
                      </a:r>
                      <a:r>
                        <a:rPr lang="en-US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5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ของค่าภาษี ต่อเดือน</a:t>
                      </a:r>
                      <a:endParaRPr lang="th-TH" sz="15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/>
                </a:tc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lang="th-TH" sz="15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    ผู้เสียภาษี  </a:t>
                      </a:r>
                      <a:r>
                        <a:rPr lang="en-US" sz="15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: </a:t>
                      </a:r>
                      <a:r>
                        <a:rPr lang="th-TH" sz="1500" b="1" dirty="0" smtClean="0">
                          <a:solidFill>
                            <a:schemeClr val="bg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เจ้าของหรือผู้ครอบครองป้าย</a:t>
                      </a:r>
                      <a:endParaRPr lang="th-TH" sz="1500" b="1" dirty="0">
                        <a:solidFill>
                          <a:schemeClr val="bg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T="60960" marB="6096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" name="สี่เหลี่ยมผืนผ้า 14"/>
          <p:cNvSpPr/>
          <p:nvPr/>
        </p:nvSpPr>
        <p:spPr>
          <a:xfrm>
            <a:off x="856854" y="6219924"/>
            <a:ext cx="7260281" cy="404482"/>
          </a:xfrm>
          <a:prstGeom prst="rect">
            <a:avLst/>
          </a:prstGeom>
          <a:solidFill>
            <a:srgbClr val="FFFF00"/>
          </a:solidFill>
        </p:spPr>
        <p:txBody>
          <a:bodyPr wrap="non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0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ติดต่อ กองคลัง </a:t>
            </a:r>
            <a:r>
              <a:rPr lang="th-TH" sz="20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งานจัดเก็บรายได้ องค์การบริหารส่วน</a:t>
            </a:r>
            <a:r>
              <a:rPr lang="th-TH" sz="20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ตำบลทุ่งต่อ   </a:t>
            </a:r>
            <a:r>
              <a:rPr lang="th-TH" sz="20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โทร </a:t>
            </a:r>
            <a:r>
              <a:rPr lang="th-TH" sz="20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075-290-747 </a:t>
            </a:r>
            <a:r>
              <a:rPr lang="th-TH" sz="2000" b="1" spc="52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ต่อ </a:t>
            </a:r>
            <a:r>
              <a:rPr lang="th-TH" sz="2000" b="1" spc="52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4</a:t>
            </a:r>
            <a:endParaRPr lang="th-TH" sz="2000" b="1" spc="52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3176042" y="404907"/>
            <a:ext cx="6117734" cy="866147"/>
          </a:xfrm>
          <a:prstGeom prst="rect">
            <a:avLst/>
          </a:prstGeom>
          <a:noFill/>
        </p:spPr>
        <p:txBody>
          <a:bodyPr wrap="squar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เรื่อง </a:t>
            </a:r>
            <a:r>
              <a:rPr lang="th-TH" sz="2500" b="1" spc="52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กำหนดการชำระภาษี</a:t>
            </a:r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ที่ดินและสิ่งปลูกสร้าง</a:t>
            </a:r>
          </a:p>
          <a:p>
            <a:pPr algn="ctr"/>
            <a:r>
              <a:rPr lang="th-TH" sz="2500" b="1" spc="52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และภาษี</a:t>
            </a:r>
            <a:r>
              <a:rPr lang="th-TH" sz="2500" b="1" spc="52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ป้าย ประจำปี พ.ศ.2564 </a:t>
            </a:r>
            <a:endParaRPr lang="th-TH" sz="2500" b="1" spc="52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6363035" y="3701063"/>
            <a:ext cx="1029449" cy="400110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2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H SarabunIT๙" pitchFamily="34" charset="-34"/>
                <a:cs typeface="TH SarabunIT๙" pitchFamily="34" charset="-34"/>
              </a:rPr>
              <a:t>ภาษีป้าย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5819814"/>
            <a:ext cx="31500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www.thungtor.go.th.</a:t>
            </a:r>
            <a:r>
              <a:rPr lang="en-US" sz="2000" dirty="0" smtClean="0">
                <a:latin typeface="Roboto"/>
              </a:rPr>
              <a:t> </a:t>
            </a:r>
            <a:endParaRPr lang="th-TH" sz="2000" dirty="0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1043608" y="125722"/>
            <a:ext cx="2736304" cy="712258"/>
          </a:xfrm>
          <a:prstGeom prst="rect">
            <a:avLst/>
          </a:prstGeom>
          <a:noFill/>
        </p:spPr>
        <p:txBody>
          <a:bodyPr wrap="square" lIns="95770" tIns="47885" rIns="95770" bIns="47885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th-TH" sz="4000" b="1" spc="52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จดหมายข่าว</a:t>
            </a:r>
            <a:endParaRPr lang="th-TH" sz="4000" b="1" spc="52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2" name="รูปภาพ 1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2" b="94972" l="5587" r="9553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9987"/>
            <a:ext cx="699790" cy="699790"/>
          </a:xfrm>
          <a:prstGeom prst="rect">
            <a:avLst/>
          </a:prstGeom>
        </p:spPr>
      </p:pic>
      <p:pic>
        <p:nvPicPr>
          <p:cNvPr id="18" name="รูปภาพ 17" descr="C:\Users\User\Desktop\417_WEB-thegem-blog-default.png"/>
          <p:cNvPicPr/>
          <p:nvPr/>
        </p:nvPicPr>
        <p:blipFill rotWithShape="1"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8148" b="78889" l="4444" r="4324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4788" b="16679"/>
          <a:stretch/>
        </p:blipFill>
        <p:spPr bwMode="auto">
          <a:xfrm>
            <a:off x="1030621" y="726938"/>
            <a:ext cx="1737075" cy="108823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56931187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750</TotalTime>
  <Words>324</Words>
  <Application>Microsoft Office PowerPoint</Application>
  <PresentationFormat>นำเสนอทางหน้าจอ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7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Cordia New</vt:lpstr>
      <vt:lpstr>Roboto</vt:lpstr>
      <vt:lpstr>TH SarabunIT๙</vt:lpstr>
      <vt:lpstr>TH SarabunPSK</vt:lpstr>
      <vt:lpstr>ชุดรูปแบบของ Office</vt:lpstr>
      <vt:lpstr>งานนำเสนอ PowerPoint</vt:lpstr>
    </vt:vector>
  </TitlesOfParts>
  <Company>www.easyosteam.com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Mr.KKD</dc:creator>
  <cp:lastModifiedBy>deebitcom@hotmail.com</cp:lastModifiedBy>
  <cp:revision>100</cp:revision>
  <cp:lastPrinted>2020-10-28T01:46:14Z</cp:lastPrinted>
  <dcterms:created xsi:type="dcterms:W3CDTF">2020-10-22T06:21:09Z</dcterms:created>
  <dcterms:modified xsi:type="dcterms:W3CDTF">2021-06-15T07:01:39Z</dcterms:modified>
</cp:coreProperties>
</file>